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72" r:id="rId1"/>
  </p:sldMasterIdLst>
  <p:notesMasterIdLst>
    <p:notesMasterId r:id="rId28"/>
  </p:notesMasterIdLst>
  <p:sldIdLst>
    <p:sldId id="256" r:id="rId2"/>
    <p:sldId id="259" r:id="rId3"/>
    <p:sldId id="260" r:id="rId4"/>
    <p:sldId id="263" r:id="rId5"/>
    <p:sldId id="264" r:id="rId6"/>
    <p:sldId id="265" r:id="rId7"/>
    <p:sldId id="266" r:id="rId8"/>
    <p:sldId id="267" r:id="rId9"/>
    <p:sldId id="271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57" r:id="rId25"/>
    <p:sldId id="261" r:id="rId26"/>
    <p:sldId id="26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04"/>
  </p:normalViewPr>
  <p:slideViewPr>
    <p:cSldViewPr snapToGrid="0" snapToObjects="1">
      <p:cViewPr>
        <p:scale>
          <a:sx n="65" d="100"/>
          <a:sy n="65" d="100"/>
        </p:scale>
        <p:origin x="64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66A33-DB89-BA42-AF78-ED02915B6AAC}" type="datetimeFigureOut">
              <a:rPr lang="en-IT" smtClean="0"/>
              <a:t>20/06/22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352CE-AFEE-2A45-9770-3B6AA9D9111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03137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352CE-AFEE-2A45-9770-3B6AA9D91111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29532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352CE-AFEE-2A45-9770-3B6AA9D91111}" type="slidenum">
              <a:rPr lang="en-IT" smtClean="0"/>
              <a:t>24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36692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F27F-BD78-584C-8377-DAC386B1807B}" type="datetimeFigureOut">
              <a:rPr lang="en-IT" smtClean="0"/>
              <a:t>20/06/22</a:t>
            </a:fld>
            <a:endParaRPr lang="en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2B81-A54C-724F-9A31-69D804784E6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27928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F27F-BD78-584C-8377-DAC386B1807B}" type="datetimeFigureOut">
              <a:rPr lang="en-IT" smtClean="0"/>
              <a:t>20/06/22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2B81-A54C-724F-9A31-69D804784E6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47765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F27F-BD78-584C-8377-DAC386B1807B}" type="datetimeFigureOut">
              <a:rPr lang="en-IT" smtClean="0"/>
              <a:t>20/06/22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2B81-A54C-724F-9A31-69D804784E6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08559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F27F-BD78-584C-8377-DAC386B1807B}" type="datetimeFigureOut">
              <a:rPr lang="en-IT" smtClean="0"/>
              <a:t>20/06/22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2B81-A54C-724F-9A31-69D804784E6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63166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F27F-BD78-584C-8377-DAC386B1807B}" type="datetimeFigureOut">
              <a:rPr lang="en-IT" smtClean="0"/>
              <a:t>20/06/22</a:t>
            </a:fld>
            <a:endParaRPr lang="en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2B81-A54C-724F-9A31-69D804784E6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40265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F27F-BD78-584C-8377-DAC386B1807B}" type="datetimeFigureOut">
              <a:rPr lang="en-IT" smtClean="0"/>
              <a:t>20/06/22</a:t>
            </a:fld>
            <a:endParaRPr lang="en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2B81-A54C-724F-9A31-69D804784E6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2814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F27F-BD78-584C-8377-DAC386B1807B}" type="datetimeFigureOut">
              <a:rPr lang="en-IT" smtClean="0"/>
              <a:t>20/06/22</a:t>
            </a:fld>
            <a:endParaRPr lang="en-I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2B81-A54C-724F-9A31-69D804784E6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21699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F27F-BD78-584C-8377-DAC386B1807B}" type="datetimeFigureOut">
              <a:rPr lang="en-IT" smtClean="0"/>
              <a:t>20/06/22</a:t>
            </a:fld>
            <a:endParaRPr lang="en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2B81-A54C-724F-9A31-69D804784E63}" type="slidenum">
              <a:rPr lang="en-IT" smtClean="0"/>
              <a:t>‹#›</a:t>
            </a:fld>
            <a:endParaRPr lang="en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79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F27F-BD78-584C-8377-DAC386B1807B}" type="datetimeFigureOut">
              <a:rPr lang="en-IT" smtClean="0"/>
              <a:t>20/06/22</a:t>
            </a:fld>
            <a:endParaRPr lang="en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2B81-A54C-724F-9A31-69D804784E6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77670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F27F-BD78-584C-8377-DAC386B1807B}" type="datetimeFigureOut">
              <a:rPr lang="en-IT" smtClean="0"/>
              <a:t>20/06/22</a:t>
            </a:fld>
            <a:endParaRPr lang="en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2B81-A54C-724F-9A31-69D804784E6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040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F27F-BD78-584C-8377-DAC386B1807B}" type="datetimeFigureOut">
              <a:rPr lang="en-IT" smtClean="0"/>
              <a:t>20/06/22</a:t>
            </a:fld>
            <a:endParaRPr lang="en-IT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T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2B81-A54C-724F-9A31-69D804784E6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21269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B85F27F-BD78-584C-8377-DAC386B1807B}" type="datetimeFigureOut">
              <a:rPr lang="en-IT" smtClean="0"/>
              <a:t>20/06/22</a:t>
            </a:fld>
            <a:endParaRPr lang="en-I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T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02B81-A54C-724F-9A31-69D804784E6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9908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B85F27F-BD78-584C-8377-DAC386B1807B}" type="datetimeFigureOut">
              <a:rPr lang="en-IT" smtClean="0"/>
              <a:t>20/06/22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0002B81-A54C-724F-9A31-69D804784E6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8235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  <p:sldLayoutId id="2147484084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D3A4E0-C908-4EA9-ABDF-E82AD6B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36BD8-8B12-DC43-AF21-BBD410BD5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575" y="500657"/>
            <a:ext cx="8991600" cy="1692771"/>
          </a:xfrm>
        </p:spPr>
        <p:txBody>
          <a:bodyPr>
            <a:normAutofit fontScale="90000"/>
          </a:bodyPr>
          <a:lstStyle/>
          <a:p>
            <a:r>
              <a:rPr lang="en-IT" dirty="0"/>
              <a:t>MUSIC CLASSIFICATION</a:t>
            </a:r>
            <a:br>
              <a:rPr lang="en-IT" dirty="0"/>
            </a:br>
            <a:r>
              <a:rPr lang="en-IT" dirty="0"/>
              <a:t>How does spotify get it right?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6B49A-402D-EF40-A01E-2E26F5DAB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4492" y="5335059"/>
            <a:ext cx="2887508" cy="1522941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bg1"/>
                </a:solidFill>
              </a:rPr>
              <a:t>Luraschi Matias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bg1"/>
                </a:solidFill>
              </a:rPr>
              <a:t>Vinci Federico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bg1"/>
                </a:solidFill>
              </a:rPr>
              <a:t>Bonfanti Ivo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bg1"/>
                </a:solidFill>
              </a:rPr>
              <a:t>Correa Miguel Eduardo</a:t>
            </a:r>
          </a:p>
          <a:p>
            <a:pPr algn="r"/>
            <a:endParaRPr lang="en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21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AAB07-92F9-0E45-8785-D2F7B74DD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9039" y="545973"/>
            <a:ext cx="8874433" cy="569832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65812E-5246-9542-ABA8-A167DF382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4" y="1137012"/>
            <a:ext cx="1924405" cy="45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33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9C8A79-8F3B-BF4D-908C-8051A90C9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7025" y="0"/>
            <a:ext cx="8144975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31B9CB-4FCB-CB4E-B1B2-0FB9DE89738A}"/>
              </a:ext>
            </a:extLst>
          </p:cNvPr>
          <p:cNvSpPr txBox="1"/>
          <p:nvPr/>
        </p:nvSpPr>
        <p:spPr>
          <a:xfrm>
            <a:off x="220133" y="1058333"/>
            <a:ext cx="38268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We wanted to reduce the number of features so we started to see if doing PCA was a viable option.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PCA should be used mainly for variables which are strongly correlated. If the relationship is weak between variables, PCA does not work well to reduce data</a:t>
            </a:r>
            <a:r>
              <a:rPr lang="en-GB" b="1" dirty="0">
                <a:solidFill>
                  <a:srgbClr val="FF0000"/>
                </a:solidFill>
              </a:rPr>
              <a:t>. In general, if most of the correlation coefficients are smaller than 0.3, PCA will not help.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Highest correlation 0.5 then 0.38 and down. Doesn’t seem right to do PCA.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/>
              <a:t>WE TRIED IT ANYWAYS… </a:t>
            </a:r>
            <a:endParaRPr lang="en-IT" sz="3600" b="1" dirty="0"/>
          </a:p>
        </p:txBody>
      </p:sp>
    </p:spTree>
    <p:extLst>
      <p:ext uri="{BB962C8B-B14F-4D97-AF65-F5344CB8AC3E}">
        <p14:creationId xmlns:p14="http://schemas.microsoft.com/office/powerpoint/2010/main" val="394282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age of two people&#10;&#10;Description automatically generated with medium confidence">
            <a:extLst>
              <a:ext uri="{FF2B5EF4-FFF2-40B4-BE49-F238E27FC236}">
                <a16:creationId xmlns:a16="http://schemas.microsoft.com/office/drawing/2014/main" id="{2E9FC154-4833-DE44-B002-CD559BC96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7141" y="227389"/>
            <a:ext cx="5577717" cy="6403221"/>
          </a:xfrm>
        </p:spPr>
      </p:pic>
    </p:spTree>
    <p:extLst>
      <p:ext uri="{BB962C8B-B14F-4D97-AF65-F5344CB8AC3E}">
        <p14:creationId xmlns:p14="http://schemas.microsoft.com/office/powerpoint/2010/main" val="2509740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041AB2-A9B4-4D3F-B120-38E7860A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4" y="804334"/>
            <a:ext cx="10583332" cy="5249332"/>
          </a:xfrm>
          <a:prstGeom prst="rect">
            <a:avLst/>
          </a:prstGeom>
          <a:solidFill>
            <a:srgbClr val="FFFFFF"/>
          </a:solidFill>
          <a:ln w="190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74E63-7A57-AA4D-9506-2D186388C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4" y="804334"/>
            <a:ext cx="9659692" cy="5290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DF8015-DADE-D647-89D1-0424E2B9DC0E}"/>
              </a:ext>
            </a:extLst>
          </p:cNvPr>
          <p:cNvSpPr txBox="1"/>
          <p:nvPr/>
        </p:nvSpPr>
        <p:spPr>
          <a:xfrm>
            <a:off x="4711198" y="239770"/>
            <a:ext cx="2769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>
                <a:solidFill>
                  <a:srgbClr val="FF0000"/>
                </a:solidFill>
              </a:rPr>
              <a:t>PCA components</a:t>
            </a:r>
          </a:p>
        </p:txBody>
      </p:sp>
    </p:spTree>
    <p:extLst>
      <p:ext uri="{BB962C8B-B14F-4D97-AF65-F5344CB8AC3E}">
        <p14:creationId xmlns:p14="http://schemas.microsoft.com/office/powerpoint/2010/main" val="1358161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041AB2-A9B4-4D3F-B120-38E7860A8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334" y="804334"/>
            <a:ext cx="10583332" cy="5249332"/>
          </a:xfrm>
          <a:prstGeom prst="rect">
            <a:avLst/>
          </a:prstGeom>
          <a:solidFill>
            <a:srgbClr val="FFFFFF"/>
          </a:solidFill>
          <a:ln w="190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382322-B921-3B46-A0E0-BA70E8AB6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701" y="893031"/>
            <a:ext cx="9924598" cy="5071937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D780254D-D631-1449-91AD-76C3164C9BE3}"/>
              </a:ext>
            </a:extLst>
          </p:cNvPr>
          <p:cNvSpPr/>
          <p:nvPr/>
        </p:nvSpPr>
        <p:spPr>
          <a:xfrm>
            <a:off x="11593286" y="555171"/>
            <a:ext cx="48985" cy="27268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80E8A3F-0FCA-0848-8B73-E23B66D91782}"/>
              </a:ext>
            </a:extLst>
          </p:cNvPr>
          <p:cNvSpPr/>
          <p:nvPr/>
        </p:nvSpPr>
        <p:spPr>
          <a:xfrm rot="5400000">
            <a:off x="2792186" y="4673196"/>
            <a:ext cx="477763" cy="189411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3B87C-204C-2547-92E9-13AF24D14A09}"/>
              </a:ext>
            </a:extLst>
          </p:cNvPr>
          <p:cNvSpPr txBox="1"/>
          <p:nvPr/>
        </p:nvSpPr>
        <p:spPr>
          <a:xfrm>
            <a:off x="2533174" y="6053665"/>
            <a:ext cx="995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&lt;40%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E23AB-F78B-A348-ADDA-586B68923E4E}"/>
              </a:ext>
            </a:extLst>
          </p:cNvPr>
          <p:cNvSpPr txBox="1"/>
          <p:nvPr/>
        </p:nvSpPr>
        <p:spPr>
          <a:xfrm>
            <a:off x="7797260" y="281113"/>
            <a:ext cx="3590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>
                <a:solidFill>
                  <a:srgbClr val="FF0000"/>
                </a:solidFill>
              </a:rPr>
              <a:t>PCA shou</a:t>
            </a:r>
            <a:r>
              <a:rPr lang="en-GB" sz="2800" dirty="0" err="1">
                <a:solidFill>
                  <a:srgbClr val="FF0000"/>
                </a:solidFill>
              </a:rPr>
              <a:t>ldn</a:t>
            </a:r>
            <a:r>
              <a:rPr lang="en-GB" sz="2800" dirty="0">
                <a:solidFill>
                  <a:srgbClr val="FF0000"/>
                </a:solidFill>
              </a:rPr>
              <a:t>’</a:t>
            </a:r>
            <a:r>
              <a:rPr lang="en-IT" sz="2800" dirty="0">
                <a:solidFill>
                  <a:srgbClr val="FF0000"/>
                </a:solidFill>
              </a:rPr>
              <a:t>t be used.</a:t>
            </a:r>
          </a:p>
        </p:txBody>
      </p:sp>
    </p:spTree>
    <p:extLst>
      <p:ext uri="{BB962C8B-B14F-4D97-AF65-F5344CB8AC3E}">
        <p14:creationId xmlns:p14="http://schemas.microsoft.com/office/powerpoint/2010/main" val="638407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43048-DECB-4140-945C-0989F32FE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Classification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86397-7C53-3043-82B7-2CB5216C3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IT" sz="4000" dirty="0">
                <a:solidFill>
                  <a:srgbClr val="FF0000"/>
                </a:solidFill>
              </a:rPr>
              <a:t>Linear Discriminant Analysis (LDA)</a:t>
            </a:r>
          </a:p>
          <a:p>
            <a:pPr lvl="1" algn="ctr"/>
            <a:r>
              <a:rPr lang="en-IT" sz="3800" dirty="0">
                <a:solidFill>
                  <a:srgbClr val="FF0000"/>
                </a:solidFill>
              </a:rPr>
              <a:t>Classification TREE</a:t>
            </a:r>
          </a:p>
          <a:p>
            <a:pPr algn="ctr"/>
            <a:r>
              <a:rPr lang="en-IT" sz="4000" dirty="0">
                <a:solidFill>
                  <a:srgbClr val="FF0000"/>
                </a:solidFill>
              </a:rPr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2519541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619B-664F-7E44-9956-CF3E3922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BE0C9-E1D0-B64D-92C7-5C7EE6A0A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GB" sz="2800" dirty="0"/>
              <a:t>LDA makes some </a:t>
            </a:r>
            <a:r>
              <a:rPr lang="en-GB" sz="2800" dirty="0">
                <a:solidFill>
                  <a:srgbClr val="FF0000"/>
                </a:solidFill>
              </a:rPr>
              <a:t>simplifying assumptions </a:t>
            </a:r>
            <a:r>
              <a:rPr lang="en-GB" sz="2800" dirty="0"/>
              <a:t>about the data:</a:t>
            </a:r>
          </a:p>
          <a:p>
            <a:pPr fontAlgn="base"/>
            <a:r>
              <a:rPr lang="en-GB" sz="2800" dirty="0">
                <a:solidFill>
                  <a:srgbClr val="FF0000"/>
                </a:solidFill>
              </a:rPr>
              <a:t>Data has Gaussian distribution, meaning that each variable is is shaped like a bell curve when plotted.</a:t>
            </a:r>
          </a:p>
          <a:p>
            <a:pPr fontAlgn="base"/>
            <a:r>
              <a:rPr lang="en-GB" sz="2800" dirty="0"/>
              <a:t>That each attribute has the same variance, that values of each variable vary around the mean by the same amount on average.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407533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F96A2D-8D2D-654B-A7E7-C311586B3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4313" y="2491352"/>
            <a:ext cx="7765407" cy="3989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FEE79-8E05-0349-8DA5-AF5320392485}"/>
              </a:ext>
            </a:extLst>
          </p:cNvPr>
          <p:cNvSpPr txBox="1"/>
          <p:nvPr/>
        </p:nvSpPr>
        <p:spPr>
          <a:xfrm>
            <a:off x="9912365" y="212202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FF0000"/>
                </a:solidFill>
              </a:rPr>
              <a:t>Confusion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1E656-F3B7-424F-993C-4A80951ED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09" y="3533391"/>
            <a:ext cx="3758326" cy="952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6A10CF-8210-F646-8F16-616ADF2161C4}"/>
              </a:ext>
            </a:extLst>
          </p:cNvPr>
          <p:cNvCxnSpPr>
            <a:cxnSpLocks/>
          </p:cNvCxnSpPr>
          <p:nvPr/>
        </p:nvCxnSpPr>
        <p:spPr>
          <a:xfrm>
            <a:off x="1885789" y="4644123"/>
            <a:ext cx="0" cy="146697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35605D-0228-8D4E-B984-C1E8E4AA6EB6}"/>
              </a:ext>
            </a:extLst>
          </p:cNvPr>
          <p:cNvSpPr txBox="1"/>
          <p:nvPr/>
        </p:nvSpPr>
        <p:spPr>
          <a:xfrm>
            <a:off x="1291716" y="6111099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Accuracy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2552D3-202E-814D-BE80-C9FB0FF38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08" y="401606"/>
            <a:ext cx="5762313" cy="952500"/>
          </a:xfrm>
        </p:spPr>
        <p:txBody>
          <a:bodyPr>
            <a:normAutofit/>
          </a:bodyPr>
          <a:lstStyle/>
          <a:p>
            <a:r>
              <a:rPr lang="en-IT" dirty="0"/>
              <a:t>LDA</a:t>
            </a:r>
          </a:p>
        </p:txBody>
      </p:sp>
    </p:spTree>
    <p:extLst>
      <p:ext uri="{BB962C8B-B14F-4D97-AF65-F5344CB8AC3E}">
        <p14:creationId xmlns:p14="http://schemas.microsoft.com/office/powerpoint/2010/main" val="2869196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4E8ADC-0177-6842-9063-9E2E13F80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34" y="685800"/>
            <a:ext cx="9281494" cy="5106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DB5E7C-4E1E-4244-ABB6-C19A41DA4045}"/>
              </a:ext>
            </a:extLst>
          </p:cNvPr>
          <p:cNvSpPr txBox="1"/>
          <p:nvPr/>
        </p:nvSpPr>
        <p:spPr>
          <a:xfrm>
            <a:off x="9687579" y="1175655"/>
            <a:ext cx="22707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rgbClr val="FF0000"/>
                </a:solidFill>
              </a:rPr>
              <a:t>The more clear groups seem to be Class 4 and Class 8.</a:t>
            </a:r>
          </a:p>
          <a:p>
            <a:endParaRPr lang="en-IT" b="1" dirty="0">
              <a:solidFill>
                <a:srgbClr val="FF0000"/>
              </a:solidFill>
            </a:endParaRPr>
          </a:p>
          <a:p>
            <a:endParaRPr lang="en-IT" b="1" dirty="0">
              <a:solidFill>
                <a:srgbClr val="FF0000"/>
              </a:solidFill>
            </a:endParaRPr>
          </a:p>
          <a:p>
            <a:r>
              <a:rPr lang="en-IT" b="1" dirty="0"/>
              <a:t>While the accuracy of the model is 0.37, the accuracy of each of these two class is 0.49 and 0.60 respectively.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4FC4F-38A1-CD46-A6F7-B5DF50A12B94}"/>
              </a:ext>
            </a:extLst>
          </p:cNvPr>
          <p:cNvSpPr txBox="1"/>
          <p:nvPr/>
        </p:nvSpPr>
        <p:spPr>
          <a:xfrm>
            <a:off x="-704850" y="5759222"/>
            <a:ext cx="13601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b="1" dirty="0"/>
              <a:t>But Class 4 was one of the lowest frequencies (see original distribution)! We oversampled with SMOTE. </a:t>
            </a:r>
          </a:p>
          <a:p>
            <a:pPr algn="ctr"/>
            <a:r>
              <a:rPr lang="en-GB" sz="2400" b="1" dirty="0">
                <a:solidFill>
                  <a:srgbClr val="FF0000"/>
                </a:solidFill>
              </a:rPr>
              <a:t>C</a:t>
            </a:r>
            <a:r>
              <a:rPr lang="en-IT" sz="2400" b="1" dirty="0">
                <a:solidFill>
                  <a:srgbClr val="FF0000"/>
                </a:solidFill>
              </a:rPr>
              <a:t>lass OVERFITTING?</a:t>
            </a:r>
          </a:p>
        </p:txBody>
      </p:sp>
    </p:spTree>
    <p:extLst>
      <p:ext uri="{BB962C8B-B14F-4D97-AF65-F5344CB8AC3E}">
        <p14:creationId xmlns:p14="http://schemas.microsoft.com/office/powerpoint/2010/main" val="2285929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1D020-39CC-DA4D-A002-61DC3703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67" y="218214"/>
            <a:ext cx="5210551" cy="611566"/>
          </a:xfrm>
        </p:spPr>
        <p:txBody>
          <a:bodyPr>
            <a:normAutofit fontScale="90000"/>
          </a:bodyPr>
          <a:lstStyle/>
          <a:p>
            <a:r>
              <a:rPr lang="en-IT" dirty="0"/>
              <a:t>Classification TREE 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6C01C2E-7233-0F45-944D-58BB49737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1684"/>
            <a:ext cx="11480403" cy="3508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52BBB2-1202-554C-A905-2E98C346D74B}"/>
              </a:ext>
            </a:extLst>
          </p:cNvPr>
          <p:cNvSpPr txBox="1"/>
          <p:nvPr/>
        </p:nvSpPr>
        <p:spPr>
          <a:xfrm>
            <a:off x="8769853" y="2499399"/>
            <a:ext cx="271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FF0000"/>
                </a:solidFill>
              </a:rPr>
              <a:t>CONFUSION MATRIX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F411FF7F-A778-0B4E-B131-0F0FB40B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14" y="1695621"/>
            <a:ext cx="3441700" cy="43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06F304-3F58-AF47-BD0D-6598DABDB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14" y="912733"/>
            <a:ext cx="4508500" cy="4953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B232CD-8D5B-2448-9569-5EED3391F573}"/>
              </a:ext>
            </a:extLst>
          </p:cNvPr>
          <p:cNvCxnSpPr>
            <a:cxnSpLocks/>
          </p:cNvCxnSpPr>
          <p:nvPr/>
        </p:nvCxnSpPr>
        <p:spPr>
          <a:xfrm>
            <a:off x="4976734" y="1160383"/>
            <a:ext cx="49717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274F1F-E5D5-D949-9362-DBA4541D78D4}"/>
              </a:ext>
            </a:extLst>
          </p:cNvPr>
          <p:cNvCxnSpPr>
            <a:cxnSpLocks/>
          </p:cNvCxnSpPr>
          <p:nvPr/>
        </p:nvCxnSpPr>
        <p:spPr>
          <a:xfrm>
            <a:off x="3899941" y="1911521"/>
            <a:ext cx="1573968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507DA3-EA67-F64B-9B8F-460B08EFAA5C}"/>
              </a:ext>
            </a:extLst>
          </p:cNvPr>
          <p:cNvSpPr txBox="1"/>
          <p:nvPr/>
        </p:nvSpPr>
        <p:spPr>
          <a:xfrm>
            <a:off x="5636929" y="929636"/>
            <a:ext cx="255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Tree Information Criteria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0A0FE7-50FF-5443-A8B6-A50723C16D8C}"/>
              </a:ext>
            </a:extLst>
          </p:cNvPr>
          <p:cNvSpPr txBox="1"/>
          <p:nvPr/>
        </p:nvSpPr>
        <p:spPr>
          <a:xfrm>
            <a:off x="5740201" y="1666014"/>
            <a:ext cx="168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GINI Index Tree</a:t>
            </a:r>
          </a:p>
        </p:txBody>
      </p:sp>
    </p:spTree>
    <p:extLst>
      <p:ext uri="{BB962C8B-B14F-4D97-AF65-F5344CB8AC3E}">
        <p14:creationId xmlns:p14="http://schemas.microsoft.com/office/powerpoint/2010/main" val="69755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EDED847-34F1-4353-AA83-1525E9E40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5476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8D267A-AF89-2A49-B42F-80A4D68AA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811" y="2609064"/>
            <a:ext cx="11812378" cy="3543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FADA02-06A2-F045-B37E-B9E9F50CFBA8}"/>
              </a:ext>
            </a:extLst>
          </p:cNvPr>
          <p:cNvSpPr txBox="1"/>
          <p:nvPr/>
        </p:nvSpPr>
        <p:spPr>
          <a:xfrm>
            <a:off x="589722" y="230713"/>
            <a:ext cx="57912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T" sz="2400" dirty="0"/>
              <a:t>13 features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T" sz="2400" dirty="0"/>
              <a:t>1 response variable divided in 11 clases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T" sz="2400" dirty="0"/>
              <a:t>NA values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dirty="0"/>
              <a:t>N</a:t>
            </a:r>
            <a:r>
              <a:rPr lang="en-IT" sz="2400" dirty="0"/>
              <a:t>ot homogeneos units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T" sz="2400" dirty="0"/>
              <a:t>Some standarized units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T" sz="2400" dirty="0"/>
              <a:t>Almost 18.000 observations</a:t>
            </a:r>
          </a:p>
          <a:p>
            <a:pPr algn="just"/>
            <a:endParaRPr lang="en-IT" sz="2000" dirty="0"/>
          </a:p>
          <a:p>
            <a:endParaRPr lang="en-IT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E8EAAF-B91F-A245-9E61-870421C87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291" y="222389"/>
            <a:ext cx="4555069" cy="1158838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 anchorCtr="1">
            <a:normAutofit fontScale="90000"/>
          </a:bodyPr>
          <a:lstStyle/>
          <a:p>
            <a:r>
              <a:rPr lang="en-US" sz="4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Dataset Description</a:t>
            </a:r>
          </a:p>
        </p:txBody>
      </p:sp>
    </p:spTree>
    <p:extLst>
      <p:ext uri="{BB962C8B-B14F-4D97-AF65-F5344CB8AC3E}">
        <p14:creationId xmlns:p14="http://schemas.microsoft.com/office/powerpoint/2010/main" val="2038773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3FD7967-23BC-E146-90BE-1A192B10A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0150" y="0"/>
            <a:ext cx="7181850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5957F0-C522-8C4B-8609-FBC0875913DF}"/>
              </a:ext>
            </a:extLst>
          </p:cNvPr>
          <p:cNvSpPr txBox="1"/>
          <p:nvPr/>
        </p:nvSpPr>
        <p:spPr>
          <a:xfrm>
            <a:off x="517728" y="361182"/>
            <a:ext cx="36436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/>
              <a:t>Result of the </a:t>
            </a:r>
            <a:r>
              <a:rPr lang="en-IT" sz="3200" b="1" dirty="0"/>
              <a:t>PRUNED TREE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42D41B-AABF-994E-BF63-81D6885834E8}"/>
              </a:ext>
            </a:extLst>
          </p:cNvPr>
          <p:cNvSpPr txBox="1"/>
          <p:nvPr/>
        </p:nvSpPr>
        <p:spPr>
          <a:xfrm>
            <a:off x="172800" y="1438400"/>
            <a:ext cx="433346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3200" dirty="0">
                <a:solidFill>
                  <a:srgbClr val="FF0000"/>
                </a:solidFill>
              </a:rPr>
              <a:t>POP, ROCK, INDIE and ALTERNATIVE </a:t>
            </a:r>
            <a:r>
              <a:rPr lang="en-IT" sz="3200" dirty="0"/>
              <a:t>totally left behind.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3200" dirty="0"/>
              <a:t>What could have gone wrong?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3200" dirty="0"/>
              <a:t>Data was mostly standarized, hence decimal not discrete?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3200" dirty="0"/>
              <a:t>Data too similar?</a:t>
            </a:r>
          </a:p>
          <a:p>
            <a:endParaRPr lang="en-IT" sz="3200" dirty="0"/>
          </a:p>
        </p:txBody>
      </p:sp>
    </p:spTree>
    <p:extLst>
      <p:ext uri="{BB962C8B-B14F-4D97-AF65-F5344CB8AC3E}">
        <p14:creationId xmlns:p14="http://schemas.microsoft.com/office/powerpoint/2010/main" val="3696669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0F5EA-B5D4-AE4C-9133-EBDAE7C9D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75" y="185203"/>
            <a:ext cx="3491757" cy="779489"/>
          </a:xfrm>
        </p:spPr>
        <p:txBody>
          <a:bodyPr/>
          <a:lstStyle/>
          <a:p>
            <a:r>
              <a:rPr lang="en-IT" dirty="0"/>
              <a:t>SVM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3BC9B9C8-83DF-5A43-9952-69078805E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94" y="2744755"/>
            <a:ext cx="11712811" cy="36400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5ABB49-2634-DE46-827D-3AD9DFD967F0}"/>
              </a:ext>
            </a:extLst>
          </p:cNvPr>
          <p:cNvSpPr txBox="1"/>
          <p:nvPr/>
        </p:nvSpPr>
        <p:spPr>
          <a:xfrm>
            <a:off x="9241855" y="2375423"/>
            <a:ext cx="271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FF0000"/>
                </a:solidFill>
              </a:rPr>
              <a:t>CONFUSION MATRIX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7E0C2C-3D73-F74C-A3DF-178F5927B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75" y="1334024"/>
            <a:ext cx="4375401" cy="5207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53354C-D784-2E42-B6D7-57B375E7D37D}"/>
              </a:ext>
            </a:extLst>
          </p:cNvPr>
          <p:cNvCxnSpPr>
            <a:cxnSpLocks/>
          </p:cNvCxnSpPr>
          <p:nvPr/>
        </p:nvCxnSpPr>
        <p:spPr>
          <a:xfrm>
            <a:off x="5039628" y="1555892"/>
            <a:ext cx="1261781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FD7946-A21B-0849-9892-F3303FE28B87}"/>
              </a:ext>
            </a:extLst>
          </p:cNvPr>
          <p:cNvSpPr txBox="1"/>
          <p:nvPr/>
        </p:nvSpPr>
        <p:spPr>
          <a:xfrm>
            <a:off x="6544961" y="1371226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135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C0A1A-88B3-EF48-A045-AB3BCF2EA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41" y="529646"/>
            <a:ext cx="10908394" cy="769507"/>
          </a:xfrm>
        </p:spPr>
        <p:txBody>
          <a:bodyPr>
            <a:normAutofit/>
          </a:bodyPr>
          <a:lstStyle/>
          <a:p>
            <a:r>
              <a:rPr lang="en-GB" dirty="0"/>
              <a:t>B</a:t>
            </a:r>
            <a:r>
              <a:rPr lang="en-IT" dirty="0"/>
              <a:t>usiness case particularities –final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FF45E-FEE4-2C48-A1D5-77F38B7A9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797" y="1564617"/>
            <a:ext cx="11524620" cy="505484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T" sz="4400" dirty="0"/>
              <a:t>Songs might not have only one style, they can be a mix between pop, rock, rap, hip-hop, etc. </a:t>
            </a:r>
            <a:r>
              <a:rPr lang="en-IT" sz="3500" dirty="0">
                <a:solidFill>
                  <a:srgbClr val="FF0000"/>
                </a:solidFill>
              </a:rPr>
              <a:t>(e.g. Madonna ft Nicky Minnage, Fedez ft Orietta Berti, etc</a:t>
            </a:r>
            <a:r>
              <a:rPr lang="en-IT" sz="4400" dirty="0">
                <a:solidFill>
                  <a:srgbClr val="FF0000"/>
                </a:solidFill>
              </a:rPr>
              <a:t>)</a:t>
            </a:r>
          </a:p>
          <a:p>
            <a:pPr algn="just"/>
            <a:r>
              <a:rPr lang="en-IT" sz="4400" dirty="0"/>
              <a:t>This might affect the way that songs are classified and hence affect the way the algorithm behaves.</a:t>
            </a:r>
          </a:p>
          <a:p>
            <a:pPr algn="just"/>
            <a:r>
              <a:rPr lang="en-IT" sz="4400" dirty="0"/>
              <a:t>We have many alike features and 11 classes. </a:t>
            </a:r>
          </a:p>
          <a:p>
            <a:pPr algn="just"/>
            <a:r>
              <a:rPr lang="en-IT" sz="4400" dirty="0"/>
              <a:t>Data pre-processing is key. Knowing how the algorithm works too.</a:t>
            </a:r>
          </a:p>
        </p:txBody>
      </p:sp>
    </p:spTree>
    <p:extLst>
      <p:ext uri="{BB962C8B-B14F-4D97-AF65-F5344CB8AC3E}">
        <p14:creationId xmlns:p14="http://schemas.microsoft.com/office/powerpoint/2010/main" val="707176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91FE9-98EA-4E42-A443-1CB254D5C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1" y="229195"/>
            <a:ext cx="7729728" cy="885129"/>
          </a:xfrm>
        </p:spPr>
        <p:txBody>
          <a:bodyPr/>
          <a:lstStyle/>
          <a:p>
            <a:r>
              <a:rPr lang="en-IT" dirty="0"/>
              <a:t>BLACK OR WHITE CASE </a:t>
            </a:r>
          </a:p>
        </p:txBody>
      </p:sp>
      <p:pic>
        <p:nvPicPr>
          <p:cNvPr id="5" name="Picture 4" descr="A picture containing indoor, floor, person&#10;&#10;Description automatically generated">
            <a:extLst>
              <a:ext uri="{FF2B5EF4-FFF2-40B4-BE49-F238E27FC236}">
                <a16:creationId xmlns:a16="http://schemas.microsoft.com/office/drawing/2014/main" id="{43F576A1-A044-C84F-8E0F-149141EC8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0" y="1164834"/>
            <a:ext cx="3677479" cy="2747740"/>
          </a:xfrm>
          <a:prstGeom prst="rect">
            <a:avLst/>
          </a:prstGeom>
        </p:spPr>
      </p:pic>
      <p:pic>
        <p:nvPicPr>
          <p:cNvPr id="7" name="Picture 6" descr="A picture containing person, people, posing&#10;&#10;Description automatically generated">
            <a:extLst>
              <a:ext uri="{FF2B5EF4-FFF2-40B4-BE49-F238E27FC236}">
                <a16:creationId xmlns:a16="http://schemas.microsoft.com/office/drawing/2014/main" id="{8B3E39C2-716B-A046-9D2B-8B0193C4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379" y="1170802"/>
            <a:ext cx="3677480" cy="2746081"/>
          </a:xfrm>
          <a:prstGeom prst="rect">
            <a:avLst/>
          </a:prstGeom>
        </p:spPr>
      </p:pic>
      <p:pic>
        <p:nvPicPr>
          <p:cNvPr id="9" name="Picture 8" descr="A picture containing person, blurry&#10;&#10;Description automatically generated">
            <a:extLst>
              <a:ext uri="{FF2B5EF4-FFF2-40B4-BE49-F238E27FC236}">
                <a16:creationId xmlns:a16="http://schemas.microsoft.com/office/drawing/2014/main" id="{4B85681B-5266-3942-B302-864A46C75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129" y="3975849"/>
            <a:ext cx="3677479" cy="2765048"/>
          </a:xfrm>
          <a:prstGeom prst="rect">
            <a:avLst/>
          </a:prstGeom>
        </p:spPr>
      </p:pic>
      <p:pic>
        <p:nvPicPr>
          <p:cNvPr id="11" name="Picture 10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B8DF41E-0A63-3F45-AC41-7344B89E9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399" y="3993157"/>
            <a:ext cx="3654460" cy="27477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4BD9FA-27E6-754C-9134-72413F3FD2E8}"/>
              </a:ext>
            </a:extLst>
          </p:cNvPr>
          <p:cNvSpPr txBox="1"/>
          <p:nvPr/>
        </p:nvSpPr>
        <p:spPr>
          <a:xfrm>
            <a:off x="624574" y="2179072"/>
            <a:ext cx="1627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b="1" dirty="0"/>
              <a:t>Acapella</a:t>
            </a:r>
            <a:endParaRPr lang="en-IT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1276B-8759-3146-A3E5-257BDFF57CEE}"/>
              </a:ext>
            </a:extLst>
          </p:cNvPr>
          <p:cNvSpPr txBox="1"/>
          <p:nvPr/>
        </p:nvSpPr>
        <p:spPr>
          <a:xfrm>
            <a:off x="1093304" y="5247861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b="1" dirty="0"/>
              <a:t>Rock</a:t>
            </a:r>
            <a:endParaRPr lang="en-IT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5895F1-10A0-E843-B371-53D48F176930}"/>
              </a:ext>
            </a:extLst>
          </p:cNvPr>
          <p:cNvSpPr txBox="1"/>
          <p:nvPr/>
        </p:nvSpPr>
        <p:spPr>
          <a:xfrm>
            <a:off x="10058127" y="2179072"/>
            <a:ext cx="816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b="1" dirty="0"/>
              <a:t>Pop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C86CCB-0CFD-6F4A-90B1-CD714E5C1773}"/>
              </a:ext>
            </a:extLst>
          </p:cNvPr>
          <p:cNvSpPr txBox="1"/>
          <p:nvPr/>
        </p:nvSpPr>
        <p:spPr>
          <a:xfrm>
            <a:off x="10102333" y="5186306"/>
            <a:ext cx="996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b="1" dirty="0"/>
              <a:t>Rap</a:t>
            </a:r>
            <a:endParaRPr lang="en-IT" b="1" dirty="0"/>
          </a:p>
        </p:txBody>
      </p:sp>
    </p:spTree>
    <p:extLst>
      <p:ext uri="{BB962C8B-B14F-4D97-AF65-F5344CB8AC3E}">
        <p14:creationId xmlns:p14="http://schemas.microsoft.com/office/powerpoint/2010/main" val="2819212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men sitting at a table with microphones&#10;&#10;Description automatically generated with low confidence">
            <a:extLst>
              <a:ext uri="{FF2B5EF4-FFF2-40B4-BE49-F238E27FC236}">
                <a16:creationId xmlns:a16="http://schemas.microsoft.com/office/drawing/2014/main" id="{F7FEC8A6-5A56-9244-A836-553D323A0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73" y="1389109"/>
            <a:ext cx="9290853" cy="5249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DF778A-A245-B74D-9AE3-44AB4913750D}"/>
              </a:ext>
            </a:extLst>
          </p:cNvPr>
          <p:cNvSpPr txBox="1"/>
          <p:nvPr/>
        </p:nvSpPr>
        <p:spPr>
          <a:xfrm>
            <a:off x="458943" y="570698"/>
            <a:ext cx="1127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3600" dirty="0">
                <a:solidFill>
                  <a:srgbClr val="FF0000"/>
                </a:solidFill>
              </a:rPr>
              <a:t>Y</a:t>
            </a:r>
            <a:r>
              <a:rPr lang="en-GB" sz="3600" dirty="0">
                <a:solidFill>
                  <a:srgbClr val="FF0000"/>
                </a:solidFill>
              </a:rPr>
              <a:t>o</a:t>
            </a:r>
            <a:r>
              <a:rPr lang="en-IT" sz="3600" dirty="0">
                <a:solidFill>
                  <a:srgbClr val="FF0000"/>
                </a:solidFill>
              </a:rPr>
              <a:t>ur model might be fancy and your error might be little…</a:t>
            </a:r>
          </a:p>
        </p:txBody>
      </p:sp>
    </p:spTree>
    <p:extLst>
      <p:ext uri="{BB962C8B-B14F-4D97-AF65-F5344CB8AC3E}">
        <p14:creationId xmlns:p14="http://schemas.microsoft.com/office/powerpoint/2010/main" val="3338303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E12C31-2E68-7F45-BC85-C722CE52F1C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69500" y="1853903"/>
            <a:ext cx="11052995" cy="40404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69B322-5C47-7A4F-8BA0-1D2DCF8F2D65}"/>
              </a:ext>
            </a:extLst>
          </p:cNvPr>
          <p:cNvSpPr txBox="1"/>
          <p:nvPr/>
        </p:nvSpPr>
        <p:spPr>
          <a:xfrm>
            <a:off x="4255108" y="810003"/>
            <a:ext cx="3681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000" dirty="0">
                <a:solidFill>
                  <a:srgbClr val="FF0000"/>
                </a:solidFill>
              </a:rPr>
              <a:t>But is it realistic?</a:t>
            </a:r>
          </a:p>
        </p:txBody>
      </p:sp>
    </p:spTree>
    <p:extLst>
      <p:ext uri="{BB962C8B-B14F-4D97-AF65-F5344CB8AC3E}">
        <p14:creationId xmlns:p14="http://schemas.microsoft.com/office/powerpoint/2010/main" val="1643314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men sitting at a table with microphones&#10;&#10;Description automatically generated with low confidence">
            <a:extLst>
              <a:ext uri="{FF2B5EF4-FFF2-40B4-BE49-F238E27FC236}">
                <a16:creationId xmlns:a16="http://schemas.microsoft.com/office/drawing/2014/main" id="{1D45B941-FA4F-494E-A561-453262C2F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44" y="376103"/>
            <a:ext cx="10824677" cy="6105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DFE83A-2EE7-FC44-9A0C-CBC387F3406C}"/>
              </a:ext>
            </a:extLst>
          </p:cNvPr>
          <p:cNvSpPr txBox="1"/>
          <p:nvPr/>
        </p:nvSpPr>
        <p:spPr>
          <a:xfrm rot="19347770">
            <a:off x="-189953" y="1120308"/>
            <a:ext cx="391806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T" sz="4000" b="1" dirty="0">
                <a:solidFill>
                  <a:srgbClr val="FF0000"/>
                </a:solidFill>
              </a:rPr>
              <a:t>FIXED MODEL</a:t>
            </a:r>
          </a:p>
        </p:txBody>
      </p:sp>
    </p:spTree>
    <p:extLst>
      <p:ext uri="{BB962C8B-B14F-4D97-AF65-F5344CB8AC3E}">
        <p14:creationId xmlns:p14="http://schemas.microsoft.com/office/powerpoint/2010/main" val="3693462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F78887-C2F5-AB44-AAED-CBF4036A0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16" y="338602"/>
            <a:ext cx="9624033" cy="618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44288F-5598-CE45-AC2F-D3EB1F23A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415" y="440266"/>
            <a:ext cx="9309169" cy="5977467"/>
          </a:xfrm>
        </p:spPr>
      </p:pic>
    </p:spTree>
    <p:extLst>
      <p:ext uri="{BB962C8B-B14F-4D97-AF65-F5344CB8AC3E}">
        <p14:creationId xmlns:p14="http://schemas.microsoft.com/office/powerpoint/2010/main" val="398527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97A00F-5D2F-8042-B06D-E3CA33A8D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994" y="497143"/>
            <a:ext cx="9132011" cy="5863713"/>
          </a:xfrm>
        </p:spPr>
      </p:pic>
    </p:spTree>
    <p:extLst>
      <p:ext uri="{BB962C8B-B14F-4D97-AF65-F5344CB8AC3E}">
        <p14:creationId xmlns:p14="http://schemas.microsoft.com/office/powerpoint/2010/main" val="20714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84CE4B-B48B-604B-B8E8-AB6B7D0E3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464" y="500655"/>
            <a:ext cx="9121072" cy="5856689"/>
          </a:xfrm>
        </p:spPr>
      </p:pic>
    </p:spTree>
    <p:extLst>
      <p:ext uri="{BB962C8B-B14F-4D97-AF65-F5344CB8AC3E}">
        <p14:creationId xmlns:p14="http://schemas.microsoft.com/office/powerpoint/2010/main" val="3307862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7FBD3-54FA-1547-ABF7-0F3A36584D75}"/>
              </a:ext>
            </a:extLst>
          </p:cNvPr>
          <p:cNvSpPr txBox="1"/>
          <p:nvPr/>
        </p:nvSpPr>
        <p:spPr>
          <a:xfrm>
            <a:off x="392496" y="575552"/>
            <a:ext cx="365457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b="1" dirty="0">
                <a:solidFill>
                  <a:srgbClr val="FF0000"/>
                </a:solidFill>
              </a:rPr>
              <a:t>First impression? </a:t>
            </a:r>
            <a:endParaRPr lang="en-IT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sz="3200" b="1" dirty="0"/>
              <a:t>Features are quite alike between classes. Not the typical texbook example.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T" sz="3200" b="1" dirty="0"/>
              <a:t>Will be quite challenguing to do a proper classification.</a:t>
            </a:r>
          </a:p>
        </p:txBody>
      </p:sp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8B236AA5-798B-CA46-B541-DCBB01431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766" y="1439242"/>
            <a:ext cx="7072167" cy="397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48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81920-EBC5-1D4E-98AE-4424E788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767" y="626789"/>
            <a:ext cx="8726565" cy="5604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F15330-4921-314E-8372-072F765AC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" y="1182812"/>
            <a:ext cx="1885950" cy="449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58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D78379-8FC7-4946-B1A6-456009818BCB}"/>
              </a:ext>
            </a:extLst>
          </p:cNvPr>
          <p:cNvSpPr/>
          <p:nvPr/>
        </p:nvSpPr>
        <p:spPr>
          <a:xfrm>
            <a:off x="829731" y="1098434"/>
            <a:ext cx="38608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Standard ML techniques such as </a:t>
            </a:r>
            <a:r>
              <a:rPr lang="en-GB" sz="2400" dirty="0">
                <a:solidFill>
                  <a:srgbClr val="FF0000"/>
                </a:solidFill>
              </a:rPr>
              <a:t>Decision Tree and Logistic Regression </a:t>
            </a:r>
            <a:r>
              <a:rPr lang="en-GB" sz="2400" dirty="0"/>
              <a:t>have a bias towards the </a:t>
            </a:r>
            <a:r>
              <a:rPr lang="en-GB" sz="2400" b="1" dirty="0"/>
              <a:t>majority</a:t>
            </a:r>
            <a:r>
              <a:rPr lang="en-GB" sz="2400" dirty="0"/>
              <a:t> class, and they tend to ignore the minority class. </a:t>
            </a:r>
            <a:r>
              <a:rPr lang="en-GB" sz="2400" dirty="0">
                <a:latin typeface="urw-din"/>
              </a:rPr>
              <a:t>In more technical words, </a:t>
            </a:r>
            <a:r>
              <a:rPr lang="en-GB" sz="2400" b="1" dirty="0">
                <a:solidFill>
                  <a:srgbClr val="FF0000"/>
                </a:solidFill>
                <a:latin typeface="urw-din"/>
              </a:rPr>
              <a:t>if we have imbalanced data distribution in our dataset then our model becomes more prone to the case when minority class has negligible or very lesser recall</a:t>
            </a:r>
            <a:r>
              <a:rPr lang="en-GB" sz="2400" dirty="0">
                <a:latin typeface="urw-din"/>
              </a:rPr>
              <a:t>.</a:t>
            </a:r>
            <a:endParaRPr lang="en-IT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ADB14-3557-2D45-B993-17AEE582B879}"/>
              </a:ext>
            </a:extLst>
          </p:cNvPr>
          <p:cNvSpPr txBox="1"/>
          <p:nvPr/>
        </p:nvSpPr>
        <p:spPr>
          <a:xfrm>
            <a:off x="8348136" y="2668769"/>
            <a:ext cx="2835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Solved with </a:t>
            </a:r>
            <a:r>
              <a:rPr lang="en-IT" sz="2400" b="1" dirty="0">
                <a:solidFill>
                  <a:srgbClr val="FF0000"/>
                </a:solidFill>
              </a:rPr>
              <a:t>SMOTE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742F81-00C5-844C-831A-9CE341378E82}"/>
              </a:ext>
            </a:extLst>
          </p:cNvPr>
          <p:cNvCxnSpPr/>
          <p:nvPr/>
        </p:nvCxnSpPr>
        <p:spPr>
          <a:xfrm>
            <a:off x="4969933" y="3826933"/>
            <a:ext cx="2252134" cy="0"/>
          </a:xfrm>
          <a:prstGeom prst="straightConnector1">
            <a:avLst/>
          </a:prstGeom>
          <a:ln w="50800" cap="flat" cmpd="sng" algn="ctr">
            <a:solidFill>
              <a:srgbClr val="FF0000"/>
            </a:solidFill>
            <a:prstDash val="solid"/>
            <a:round/>
            <a:headEnd type="none" w="lg" len="lg"/>
            <a:tailEnd type="arrow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875AAB-D0E7-5049-9B6A-4522891C0A09}"/>
              </a:ext>
            </a:extLst>
          </p:cNvPr>
          <p:cNvSpPr txBox="1"/>
          <p:nvPr/>
        </p:nvSpPr>
        <p:spPr>
          <a:xfrm>
            <a:off x="7501468" y="3130434"/>
            <a:ext cx="45288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solidFill>
                  <a:srgbClr val="FF0000"/>
                </a:solidFill>
              </a:rPr>
              <a:t>SMOTE (synthetic minority oversampling technique). </a:t>
            </a:r>
            <a:r>
              <a:rPr lang="en-GB" sz="2400" dirty="0"/>
              <a:t>It aims to balance class distribution by randomly increasing minority class examples by replicating them.</a:t>
            </a:r>
            <a:endParaRPr lang="en-IT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63800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{BBB01970-896C-E244-8695-38E49307BF93}tf10001120</Template>
  <TotalTime>438</TotalTime>
  <Words>555</Words>
  <Application>Microsoft Macintosh PowerPoint</Application>
  <PresentationFormat>Widescreen</PresentationFormat>
  <Paragraphs>69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Gill Sans MT</vt:lpstr>
      <vt:lpstr>urw-din</vt:lpstr>
      <vt:lpstr>Parcel</vt:lpstr>
      <vt:lpstr>MUSIC CLASSIFICATION How does spotify get it right?</vt:lpstr>
      <vt:lpstr>Dataset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algorithms</vt:lpstr>
      <vt:lpstr>LDA</vt:lpstr>
      <vt:lpstr>LDA</vt:lpstr>
      <vt:lpstr>PowerPoint Presentation</vt:lpstr>
      <vt:lpstr>Classification TREE </vt:lpstr>
      <vt:lpstr>PowerPoint Presentation</vt:lpstr>
      <vt:lpstr>SVM</vt:lpstr>
      <vt:lpstr>Business case particularities –final thoughts</vt:lpstr>
      <vt:lpstr>BLACK OR WHITE CASE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CLASSIFICATION How does spotify get it right?</dc:title>
  <dc:creator>Matias Santiago Luraschi</dc:creator>
  <cp:lastModifiedBy>Matias Santiago Luraschi</cp:lastModifiedBy>
  <cp:revision>11</cp:revision>
  <dcterms:created xsi:type="dcterms:W3CDTF">2022-06-19T20:36:20Z</dcterms:created>
  <dcterms:modified xsi:type="dcterms:W3CDTF">2022-06-20T11:29:49Z</dcterms:modified>
</cp:coreProperties>
</file>